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</p:sldIdLst>
  <p:sldSz cx="18288000" cy="10287000"/>
  <p:notesSz cx="6858000" cy="9144000"/>
  <p:embeddedFontLst>
    <p:embeddedFont>
      <p:font typeface="Aileron Heavy" panose="020B0604020202020204" charset="0"/>
      <p:regular r:id="rId14"/>
    </p:embeddedFont>
    <p:embeddedFont>
      <p:font typeface="Aileron Heavy Bold" panose="020B0604020202020204" charset="0"/>
      <p:regular r:id="rId15"/>
    </p:embeddedFont>
    <p:embeddedFont>
      <p:font typeface="Aileron Regular" panose="020B0604020202020204" charset="0"/>
      <p:regular r:id="rId16"/>
    </p:embeddedFont>
    <p:embeddedFont>
      <p:font typeface="Aileron Regular Bold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sweet purple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23" d="100"/>
          <a:sy n="23" d="100"/>
        </p:scale>
        <p:origin x="1860" y="6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1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19" Type="http://schemas.openxmlformats.org/officeDocument/2006/relationships/image" Target="../media/image20.sv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6256" r="29554"/>
          <a:stretch>
            <a:fillRect/>
          </a:stretch>
        </p:blipFill>
        <p:spPr>
          <a:xfrm>
            <a:off x="2186758" y="0"/>
            <a:ext cx="6835641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14817" r="42739"/>
          <a:stretch>
            <a:fillRect/>
          </a:stretch>
        </p:blipFill>
        <p:spPr>
          <a:xfrm>
            <a:off x="2186758" y="0"/>
            <a:ext cx="6957242" cy="1028700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1028700" y="4089320"/>
            <a:ext cx="4211168" cy="2108361"/>
          </a:xfrm>
          <a:prstGeom prst="rect">
            <a:avLst/>
          </a:prstGeom>
          <a:solidFill>
            <a:srgbClr val="845523"/>
          </a:solidFill>
        </p:spPr>
      </p:sp>
      <p:sp>
        <p:nvSpPr>
          <p:cNvPr id="5" name="TextBox 5"/>
          <p:cNvSpPr txBox="1"/>
          <p:nvPr/>
        </p:nvSpPr>
        <p:spPr>
          <a:xfrm>
            <a:off x="1557267" y="4895850"/>
            <a:ext cx="6614374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75"/>
              </a:lnSpc>
            </a:pPr>
            <a:r>
              <a:rPr lang="en-US" sz="2625" spc="183">
                <a:solidFill>
                  <a:srgbClr val="FFFFFF"/>
                </a:solidFill>
                <a:latin typeface="Aileron Regular Bold"/>
              </a:rPr>
              <a:t>FUTURO DE SOYA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801626" y="1175996"/>
            <a:ext cx="7760675" cy="7534958"/>
            <a:chOff x="0" y="0"/>
            <a:chExt cx="10347567" cy="10046610"/>
          </a:xfrm>
        </p:grpSpPr>
        <p:sp>
          <p:nvSpPr>
            <p:cNvPr id="7" name="TextBox 7"/>
            <p:cNvSpPr txBox="1"/>
            <p:nvPr/>
          </p:nvSpPr>
          <p:spPr>
            <a:xfrm>
              <a:off x="0" y="447852"/>
              <a:ext cx="10347567" cy="72111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341"/>
                </a:lnSpc>
              </a:pPr>
              <a:r>
                <a:rPr lang="en-US" sz="8688">
                  <a:solidFill>
                    <a:srgbClr val="3F230F"/>
                  </a:solidFill>
                  <a:latin typeface="Aileron Heavy"/>
                </a:rPr>
                <a:t>Predicción del precio de un commodity</a:t>
              </a:r>
            </a:p>
            <a:p>
              <a:pPr algn="ctr">
                <a:lnSpc>
                  <a:spcPts val="8341"/>
                </a:lnSpc>
              </a:pPr>
              <a:r>
                <a:rPr lang="en-US" sz="8688">
                  <a:solidFill>
                    <a:srgbClr val="3F230F"/>
                  </a:solidFill>
                  <a:latin typeface="Aileron Heavy"/>
                </a:rPr>
                <a:t> para enero de 2023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8187277"/>
              <a:ext cx="10347567" cy="1861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86"/>
                </a:lnSpc>
              </a:pPr>
              <a:r>
                <a:rPr lang="en-US" sz="2704" spc="162">
                  <a:solidFill>
                    <a:srgbClr val="3F230F"/>
                  </a:solidFill>
                  <a:latin typeface="Aileron Regular"/>
                </a:rPr>
                <a:t>Antonio Lomelí Ureña</a:t>
              </a:r>
            </a:p>
            <a:p>
              <a:pPr algn="ctr">
                <a:lnSpc>
                  <a:spcPts val="3786"/>
                </a:lnSpc>
              </a:pPr>
              <a:r>
                <a:rPr lang="en-US" sz="2704" spc="162">
                  <a:solidFill>
                    <a:srgbClr val="3F230F"/>
                  </a:solidFill>
                  <a:latin typeface="Aileron Regular"/>
                </a:rPr>
                <a:t>Carolina Martínez Escalante </a:t>
              </a:r>
            </a:p>
            <a:p>
              <a:pPr algn="ctr">
                <a:lnSpc>
                  <a:spcPts val="3786"/>
                </a:lnSpc>
              </a:pPr>
              <a:r>
                <a:rPr lang="en-US" sz="2704" spc="162">
                  <a:solidFill>
                    <a:srgbClr val="3F230F"/>
                  </a:solidFill>
                  <a:latin typeface="Aileron Regular"/>
                </a:rPr>
                <a:t>Enrique Tonatiuh Pérez Cortés Barba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23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40404" y="750000"/>
            <a:ext cx="14207193" cy="878700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 rot="-5400000">
            <a:off x="-3490166" y="4475236"/>
            <a:ext cx="8904381" cy="1219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77"/>
              </a:lnSpc>
            </a:pPr>
            <a:r>
              <a:rPr lang="en-US" sz="7127">
                <a:solidFill>
                  <a:srgbClr val="FFF6CF"/>
                </a:solidFill>
                <a:latin typeface="sweet purple"/>
              </a:rPr>
              <a:t>PRECIO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2"/>
          <a:srcRect t="31051" r="62895" b="8845"/>
          <a:stretch/>
        </p:blipFill>
        <p:spPr>
          <a:xfrm>
            <a:off x="11442420" y="1"/>
            <a:ext cx="6835641" cy="102870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329873" y="266700"/>
            <a:ext cx="11147083" cy="2655408"/>
            <a:chOff x="0" y="0"/>
            <a:chExt cx="14862777" cy="3540545"/>
          </a:xfrm>
        </p:grpSpPr>
        <p:sp>
          <p:nvSpPr>
            <p:cNvPr id="5" name="TextBox 5"/>
            <p:cNvSpPr txBox="1"/>
            <p:nvPr/>
          </p:nvSpPr>
          <p:spPr>
            <a:xfrm>
              <a:off x="0" y="-47892"/>
              <a:ext cx="14862777" cy="31679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75"/>
                </a:lnSpc>
              </a:pPr>
              <a:r>
                <a:rPr lang="en-US" sz="2252" spc="286">
                  <a:solidFill>
                    <a:srgbClr val="3F230F"/>
                  </a:solidFill>
                  <a:latin typeface="Aileron Regular"/>
                </a:rPr>
                <a:t>1. DESPUÉS DE REALIZAR NUESTRA APROXIMACIÓN POR 2 DISTINTOS MÉTODOS PODEMOS CONCLUIR QUE EL PRECIO DEL BUSHEL DE SOYA PARA ENERO DE 2023 TENDRÁ UN AUMENTO DE PRECIO, CON SIMULACIÓN PRECIO UMBRAL DEL 3.9% Y CON CAMINATA ALEATORIA DE 7.4%</a:t>
              </a:r>
            </a:p>
            <a:p>
              <a:pPr>
                <a:lnSpc>
                  <a:spcPts val="3175"/>
                </a:lnSpc>
              </a:pPr>
              <a:endParaRPr lang="en-US" sz="2252" spc="286">
                <a:solidFill>
                  <a:srgbClr val="3F230F"/>
                </a:solidFill>
                <a:latin typeface="Aileron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226817"/>
              <a:ext cx="14862777" cy="3111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41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29873" y="2922108"/>
            <a:ext cx="10309912" cy="1512282"/>
            <a:chOff x="0" y="0"/>
            <a:chExt cx="13746549" cy="2016376"/>
          </a:xfrm>
        </p:grpSpPr>
        <p:sp>
          <p:nvSpPr>
            <p:cNvPr id="8" name="TextBox 8"/>
            <p:cNvSpPr txBox="1"/>
            <p:nvPr/>
          </p:nvSpPr>
          <p:spPr>
            <a:xfrm>
              <a:off x="0" y="-47941"/>
              <a:ext cx="13746549" cy="1567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72"/>
                </a:lnSpc>
              </a:pPr>
              <a:r>
                <a:rPr lang="en-US" sz="2250" spc="285">
                  <a:solidFill>
                    <a:srgbClr val="3F230F"/>
                  </a:solidFill>
                  <a:latin typeface="Aileron Regular"/>
                </a:rPr>
                <a:t>2. CREEMOS QUE SON APROXIMACIONES ÚTILES PUES LA VARIACIÓN ENTRE AMBOS MÉTODOS FUE ÚNICAMENTE DE 43 CENTAVOS DE DÓLAR. 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633788"/>
              <a:ext cx="13746549" cy="3795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1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29873" y="4912328"/>
            <a:ext cx="10309912" cy="1599240"/>
            <a:chOff x="0" y="0"/>
            <a:chExt cx="13746549" cy="2132320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2020"/>
              <a:ext cx="13746549" cy="1567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72"/>
                </a:lnSpc>
              </a:pPr>
              <a:r>
                <a:rPr lang="en-US" sz="2249" spc="285">
                  <a:solidFill>
                    <a:srgbClr val="3F230F"/>
                  </a:solidFill>
                  <a:latin typeface="Aileron Regular"/>
                </a:rPr>
                <a:t>3. AUNQUE EL MODELO FUE PROPUESTO POR NOSOTROS, CREEMOS QUE ES ACERTADO PUESTO QUE SE ACERCA AL PRECIO DE LA OTRA APROXIMACIÓN.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720842"/>
              <a:ext cx="13746549" cy="4081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24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1452359" y="4264552"/>
            <a:ext cx="6947239" cy="924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47"/>
              </a:lnSpc>
            </a:pPr>
            <a:r>
              <a:rPr lang="en-US" sz="6270" spc="112">
                <a:solidFill>
                  <a:srgbClr val="3F230F"/>
                </a:solidFill>
                <a:latin typeface="Aileron Regular Bold"/>
              </a:rPr>
              <a:t>CONCLUSIONES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329873" y="7246443"/>
            <a:ext cx="10553386" cy="2011857"/>
            <a:chOff x="0" y="0"/>
            <a:chExt cx="14071182" cy="2682476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11046"/>
              <a:ext cx="14071182" cy="21012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72"/>
                </a:lnSpc>
              </a:pPr>
              <a:r>
                <a:rPr lang="en-US" sz="2250" spc="285">
                  <a:solidFill>
                    <a:srgbClr val="3F230F"/>
                  </a:solidFill>
                  <a:latin typeface="Aileron Regular"/>
                </a:rPr>
                <a:t>4. COMPARANDO LA EVOLUCIÓN DE LOS PRECIOS SIMULADOS CON AMBAS TÉCNICAS CONFIRMAMOS QUE LA HIPÓTESIS DEL MERCADO EFICIENTE Y EL MOVIMIENTO BROWNIANO SON LA BASE DE LA SIMULACIÓN PRECIO UMBRAL.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270824"/>
              <a:ext cx="14071182" cy="408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96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968884" y="0"/>
            <a:ext cx="11615453" cy="9372877"/>
            <a:chOff x="0" y="0"/>
            <a:chExt cx="15487270" cy="12497169"/>
          </a:xfrm>
        </p:grpSpPr>
        <p:sp>
          <p:nvSpPr>
            <p:cNvPr id="3" name="TextBox 3"/>
            <p:cNvSpPr txBox="1"/>
            <p:nvPr/>
          </p:nvSpPr>
          <p:spPr>
            <a:xfrm>
              <a:off x="0" y="-82678"/>
              <a:ext cx="15487270" cy="874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96"/>
                </a:lnSpc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319440"/>
              <a:ext cx="15487270" cy="111778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18565" lvl="1" indent="-209282">
                <a:lnSpc>
                  <a:spcPts val="2733"/>
                </a:lnSpc>
                <a:buFont typeface="Arial"/>
                <a:buChar char="•"/>
              </a:pPr>
              <a:r>
                <a:rPr lang="en-US" sz="1938" spc="246">
                  <a:solidFill>
                    <a:srgbClr val="3F230F"/>
                  </a:solidFill>
                  <a:latin typeface="Aileron Regular"/>
                </a:rPr>
                <a:t>ASWINI KUMAR MISHRA (2021). FORECASTING SPOT PRICES OF AGRICULTURAL COMMODITIES IN INDIA: APPLICATION OF DEEP-LEARNING MODELS. RECUPERADO DE: HTTPS://ONLINELIBRARY.WILEY.COM/DOI/ABS/10.1002/ISAF.1487</a:t>
              </a:r>
            </a:p>
            <a:p>
              <a:pPr marL="418565" lvl="1" indent="-209282">
                <a:lnSpc>
                  <a:spcPts val="2733"/>
                </a:lnSpc>
                <a:buFont typeface="Arial"/>
                <a:buChar char="•"/>
              </a:pPr>
              <a:r>
                <a:rPr lang="en-US" sz="1938" spc="246">
                  <a:solidFill>
                    <a:srgbClr val="3F230F"/>
                  </a:solidFill>
                  <a:latin typeface="Aileron Regular"/>
                </a:rPr>
                <a:t>BLACKLEDGE JONATHAN (2010). THE FRACTAL MARKET HYPOTHESIS:APPLICATIONS TO FINANCIAL FORECASTING; CENTRE FORADVANCED STUDIES, WARSAW UNIVERSITY OF TECHNOLOGY , VOL: 978-83-61993-01-83, PAGES: 1 - 105. RECUPERADO DE: HTTPS://WWW.ACADEMIA.EDU/59699980/THE_FRACTAL_MARKET_HYPOTHESIS_APPLICATIONS_TO_FINANCIAL_FORECASTING</a:t>
              </a:r>
            </a:p>
            <a:p>
              <a:pPr marL="418565" lvl="1" indent="-209282">
                <a:lnSpc>
                  <a:spcPts val="2733"/>
                </a:lnSpc>
                <a:buFont typeface="Arial"/>
                <a:buChar char="•"/>
              </a:pPr>
              <a:r>
                <a:rPr lang="en-US" sz="1938" spc="246">
                  <a:solidFill>
                    <a:srgbClr val="3F230F"/>
                  </a:solidFill>
                  <a:latin typeface="Aileron Regular"/>
                </a:rPr>
                <a:t>LIBERTO DANIEL (2021). FRACTAL MARKETS HYPOTHESIS (FMH). INVESTOPEDIA. RECUPERADO DE: HTTPS://WWW.INVESTOPEDIA.COM/TERMS/F/FRACTAL-MARKETS-HYPOTHESIS-FMH.ASP#:~:TEXT=THE%20FRACTAL%20MARKETS%20HYPOTHESIS%20%28FMH%29%20IS%20A%20THEORY,INFORMATION%20SETS%20AND%20TIME%20HORIZONS%20OF%20INVESTORS%20CHANGE.</a:t>
              </a:r>
            </a:p>
            <a:p>
              <a:pPr marL="418565" lvl="1" indent="-209282">
                <a:lnSpc>
                  <a:spcPts val="2733"/>
                </a:lnSpc>
                <a:buFont typeface="Arial"/>
                <a:buChar char="•"/>
              </a:pPr>
              <a:r>
                <a:rPr lang="en-US" sz="1938" spc="246">
                  <a:solidFill>
                    <a:srgbClr val="3F230F"/>
                  </a:solidFill>
                  <a:latin typeface="Aileron Regular"/>
                </a:rPr>
                <a:t>Soybean Futures, current, CBOT. https://www.tradingview.com/chart/plYfU66F/?symbol=CBOT%3AZS1%21</a:t>
              </a:r>
            </a:p>
            <a:p>
              <a:pPr marL="418565" lvl="1" indent="-209282">
                <a:lnSpc>
                  <a:spcPts val="2733"/>
                </a:lnSpc>
                <a:buFont typeface="Arial"/>
                <a:buChar char="•"/>
              </a:pPr>
              <a:r>
                <a:rPr lang="en-US" sz="1938" spc="246">
                  <a:solidFill>
                    <a:srgbClr val="3F230F"/>
                  </a:solidFill>
                  <a:latin typeface="Aileron Regular"/>
                </a:rPr>
                <a:t>STATISTA. (2022, 28 JULIO). LOS DIEZ PRINCIPALES EXPORTADORES DE SOJA EN EL MUNDO EN 2021. HTTPS://ES.STATISTA.COM/ESTADISTICAS/1129461/PRINCIPALES-PAISES-EXPORTADORES-DE-SOJA-EN-EL-MUNDO/</a:t>
              </a:r>
            </a:p>
            <a:p>
              <a:pPr marL="418565" lvl="1" indent="-209282">
                <a:lnSpc>
                  <a:spcPts val="2733"/>
                </a:lnSpc>
                <a:buFont typeface="Arial"/>
                <a:buChar char="•"/>
              </a:pPr>
              <a:r>
                <a:rPr lang="en-US" sz="1938" spc="246">
                  <a:solidFill>
                    <a:srgbClr val="3F230F"/>
                  </a:solidFill>
                  <a:latin typeface="Aileron Regular"/>
                </a:rPr>
                <a:t>Wikipedia contributors. (2022, 29 septiembre). Lévy distribution.https://en.wikipedia.org/wiki/L%C3%A9vy_distribution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2"/>
          <a:srcRect t="8845" r="66727" b="8845"/>
          <a:stretch/>
        </p:blipFill>
        <p:spPr>
          <a:xfrm rot="-10800000">
            <a:off x="-1" y="10391"/>
            <a:ext cx="4950522" cy="10276609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0" y="4372093"/>
            <a:ext cx="4950521" cy="1542814"/>
            <a:chOff x="0" y="0"/>
            <a:chExt cx="6600695" cy="2057085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6600695" cy="2057085"/>
            </a:xfrm>
            <a:prstGeom prst="rect">
              <a:avLst/>
            </a:prstGeom>
            <a:solidFill>
              <a:srgbClr val="3F230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817311" y="644367"/>
              <a:ext cx="4966072" cy="75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39"/>
                </a:lnSpc>
              </a:pPr>
              <a:r>
                <a:rPr lang="en-US" sz="3699" spc="136">
                  <a:solidFill>
                    <a:srgbClr val="FFFFFF"/>
                  </a:solidFill>
                  <a:latin typeface="Aileron Regular"/>
                </a:rPr>
                <a:t>Referencias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696" y="2447620"/>
            <a:ext cx="8115304" cy="1040438"/>
            <a:chOff x="0" y="0"/>
            <a:chExt cx="10820405" cy="1387251"/>
          </a:xfrm>
        </p:grpSpPr>
        <p:sp>
          <p:nvSpPr>
            <p:cNvPr id="3" name="TextBox 3"/>
            <p:cNvSpPr txBox="1"/>
            <p:nvPr/>
          </p:nvSpPr>
          <p:spPr>
            <a:xfrm>
              <a:off x="2360676" y="293576"/>
              <a:ext cx="8459729" cy="704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spc="30">
                  <a:solidFill>
                    <a:srgbClr val="3F230F"/>
                  </a:solidFill>
                  <a:latin typeface="Aileron Regular"/>
                </a:rPr>
                <a:t>Introducción                                      </a:t>
              </a:r>
            </a:p>
          </p:txBody>
        </p:sp>
        <p:sp>
          <p:nvSpPr>
            <p:cNvPr id="4" name="AutoShape 4"/>
            <p:cNvSpPr/>
            <p:nvPr/>
          </p:nvSpPr>
          <p:spPr>
            <a:xfrm rot="-10800000">
              <a:off x="0" y="0"/>
              <a:ext cx="1505303" cy="1387251"/>
            </a:xfrm>
            <a:prstGeom prst="rect">
              <a:avLst/>
            </a:prstGeom>
            <a:solidFill>
              <a:srgbClr val="3F230F">
                <a:alpha val="9804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028696" y="3704276"/>
            <a:ext cx="8115304" cy="1040438"/>
            <a:chOff x="0" y="0"/>
            <a:chExt cx="10820405" cy="1387251"/>
          </a:xfrm>
        </p:grpSpPr>
        <p:sp>
          <p:nvSpPr>
            <p:cNvPr id="6" name="TextBox 6"/>
            <p:cNvSpPr txBox="1"/>
            <p:nvPr/>
          </p:nvSpPr>
          <p:spPr>
            <a:xfrm>
              <a:off x="2360676" y="293576"/>
              <a:ext cx="8459729" cy="704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spc="30">
                  <a:solidFill>
                    <a:srgbClr val="3F230F"/>
                  </a:solidFill>
                  <a:latin typeface="Aileron Regular"/>
                </a:rPr>
                <a:t>Simulación Precio Umbral            </a:t>
              </a:r>
            </a:p>
          </p:txBody>
        </p:sp>
        <p:sp>
          <p:nvSpPr>
            <p:cNvPr id="7" name="AutoShape 7"/>
            <p:cNvSpPr/>
            <p:nvPr/>
          </p:nvSpPr>
          <p:spPr>
            <a:xfrm rot="-10800000">
              <a:off x="0" y="0"/>
              <a:ext cx="1505303" cy="1387251"/>
            </a:xfrm>
            <a:prstGeom prst="rect">
              <a:avLst/>
            </a:prstGeom>
            <a:solidFill>
              <a:srgbClr val="3F230F">
                <a:alpha val="9804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28696" y="4960932"/>
            <a:ext cx="8115304" cy="1040438"/>
            <a:chOff x="0" y="0"/>
            <a:chExt cx="10820405" cy="1387251"/>
          </a:xfrm>
        </p:grpSpPr>
        <p:sp>
          <p:nvSpPr>
            <p:cNvPr id="9" name="TextBox 9"/>
            <p:cNvSpPr txBox="1"/>
            <p:nvPr/>
          </p:nvSpPr>
          <p:spPr>
            <a:xfrm>
              <a:off x="2360676" y="293576"/>
              <a:ext cx="8459729" cy="704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spc="30">
                  <a:solidFill>
                    <a:srgbClr val="3F230F"/>
                  </a:solidFill>
                  <a:latin typeface="Aileron Regular"/>
                </a:rPr>
                <a:t>Caminata Aleatoria</a:t>
              </a:r>
            </a:p>
          </p:txBody>
        </p:sp>
        <p:sp>
          <p:nvSpPr>
            <p:cNvPr id="10" name="AutoShape 10"/>
            <p:cNvSpPr/>
            <p:nvPr/>
          </p:nvSpPr>
          <p:spPr>
            <a:xfrm rot="-10800000">
              <a:off x="0" y="0"/>
              <a:ext cx="1505303" cy="1387251"/>
            </a:xfrm>
            <a:prstGeom prst="rect">
              <a:avLst/>
            </a:prstGeom>
            <a:solidFill>
              <a:srgbClr val="5D7963">
                <a:alpha val="9804"/>
              </a:srgbClr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79822" y="2555651"/>
            <a:ext cx="766492" cy="766492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179822" y="3812307"/>
            <a:ext cx="766492" cy="766492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179822" y="5068963"/>
            <a:ext cx="766492" cy="766492"/>
          </a:xfrm>
          <a:prstGeom prst="rect">
            <a:avLst/>
          </a:prstGeom>
        </p:spPr>
      </p:pic>
      <p:grpSp>
        <p:nvGrpSpPr>
          <p:cNvPr id="14" name="Group 14"/>
          <p:cNvGrpSpPr/>
          <p:nvPr/>
        </p:nvGrpSpPr>
        <p:grpSpPr>
          <a:xfrm>
            <a:off x="1028700" y="6219710"/>
            <a:ext cx="8115300" cy="1040438"/>
            <a:chOff x="0" y="0"/>
            <a:chExt cx="10820400" cy="1387250"/>
          </a:xfrm>
        </p:grpSpPr>
        <p:sp>
          <p:nvSpPr>
            <p:cNvPr id="15" name="TextBox 15"/>
            <p:cNvSpPr txBox="1"/>
            <p:nvPr/>
          </p:nvSpPr>
          <p:spPr>
            <a:xfrm>
              <a:off x="2360675" y="293575"/>
              <a:ext cx="8459725" cy="704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spc="30">
                  <a:solidFill>
                    <a:srgbClr val="3F230F"/>
                  </a:solidFill>
                  <a:latin typeface="Aileron Regular"/>
                </a:rPr>
                <a:t>Resultados</a:t>
              </a:r>
            </a:p>
          </p:txBody>
        </p:sp>
        <p:sp>
          <p:nvSpPr>
            <p:cNvPr id="16" name="AutoShape 16"/>
            <p:cNvSpPr/>
            <p:nvPr/>
          </p:nvSpPr>
          <p:spPr>
            <a:xfrm rot="-10800000">
              <a:off x="0" y="0"/>
              <a:ext cx="1505302" cy="1387250"/>
            </a:xfrm>
            <a:prstGeom prst="rect">
              <a:avLst/>
            </a:prstGeom>
            <a:solidFill>
              <a:srgbClr val="5D7963">
                <a:alpha val="9804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1028700" y="7478489"/>
            <a:ext cx="8115300" cy="1040438"/>
            <a:chOff x="0" y="0"/>
            <a:chExt cx="10820400" cy="1387250"/>
          </a:xfrm>
        </p:grpSpPr>
        <p:sp>
          <p:nvSpPr>
            <p:cNvPr id="18" name="TextBox 18"/>
            <p:cNvSpPr txBox="1"/>
            <p:nvPr/>
          </p:nvSpPr>
          <p:spPr>
            <a:xfrm>
              <a:off x="2360675" y="293575"/>
              <a:ext cx="8459725" cy="704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spc="30">
                  <a:solidFill>
                    <a:srgbClr val="3F230F"/>
                  </a:solidFill>
                  <a:latin typeface="Aileron Regular"/>
                </a:rPr>
                <a:t>Conclusiones</a:t>
              </a:r>
            </a:p>
          </p:txBody>
        </p:sp>
        <p:sp>
          <p:nvSpPr>
            <p:cNvPr id="19" name="AutoShape 19"/>
            <p:cNvSpPr/>
            <p:nvPr/>
          </p:nvSpPr>
          <p:spPr>
            <a:xfrm rot="-10800000">
              <a:off x="0" y="0"/>
              <a:ext cx="1505302" cy="1387250"/>
            </a:xfrm>
            <a:prstGeom prst="rect">
              <a:avLst/>
            </a:prstGeom>
            <a:solidFill>
              <a:srgbClr val="5D7963">
                <a:alpha val="9804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028696" y="8737268"/>
            <a:ext cx="8115304" cy="1040438"/>
            <a:chOff x="0" y="0"/>
            <a:chExt cx="10820405" cy="1387251"/>
          </a:xfrm>
        </p:grpSpPr>
        <p:sp>
          <p:nvSpPr>
            <p:cNvPr id="21" name="TextBox 21"/>
            <p:cNvSpPr txBox="1"/>
            <p:nvPr/>
          </p:nvSpPr>
          <p:spPr>
            <a:xfrm>
              <a:off x="2360676" y="279015"/>
              <a:ext cx="8459729" cy="733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65"/>
                </a:lnSpc>
              </a:pPr>
              <a:r>
                <a:rPr lang="en-US" sz="3176" spc="31">
                  <a:solidFill>
                    <a:srgbClr val="3F230F"/>
                  </a:solidFill>
                  <a:latin typeface="Aileron Regular"/>
                </a:rPr>
                <a:t>Referencias</a:t>
              </a:r>
            </a:p>
          </p:txBody>
        </p:sp>
        <p:sp>
          <p:nvSpPr>
            <p:cNvPr id="22" name="AutoShape 22"/>
            <p:cNvSpPr/>
            <p:nvPr/>
          </p:nvSpPr>
          <p:spPr>
            <a:xfrm rot="-10800000">
              <a:off x="0" y="0"/>
              <a:ext cx="1505303" cy="1387251"/>
            </a:xfrm>
            <a:prstGeom prst="rect">
              <a:avLst/>
            </a:prstGeom>
            <a:solidFill>
              <a:srgbClr val="5D7963">
                <a:alpha val="9804"/>
              </a:srgbClr>
            </a:solidFill>
          </p:spPr>
        </p:sp>
      </p:grpSp>
      <p:pic>
        <p:nvPicPr>
          <p:cNvPr id="23" name="Picture 2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179822" y="6324485"/>
            <a:ext cx="765379" cy="765379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1179822" y="7583264"/>
            <a:ext cx="765379" cy="765379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179822" y="8842043"/>
            <a:ext cx="765379" cy="765379"/>
          </a:xfrm>
          <a:prstGeom prst="rect">
            <a:avLst/>
          </a:prstGeom>
        </p:spPr>
      </p:pic>
      <p:grpSp>
        <p:nvGrpSpPr>
          <p:cNvPr id="26" name="Group 26"/>
          <p:cNvGrpSpPr/>
          <p:nvPr/>
        </p:nvGrpSpPr>
        <p:grpSpPr>
          <a:xfrm>
            <a:off x="10651108" y="2555651"/>
            <a:ext cx="6608192" cy="6632358"/>
            <a:chOff x="0" y="0"/>
            <a:chExt cx="8810923" cy="8843144"/>
          </a:xfrm>
        </p:grpSpPr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207092" cy="5486400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rcRect/>
            <a:stretch>
              <a:fillRect/>
            </a:stretch>
          </p:blipFill>
          <p:spPr>
            <a:xfrm>
              <a:off x="4112569" y="235726"/>
              <a:ext cx="4698353" cy="5486400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rcRect/>
            <a:stretch>
              <a:fillRect/>
            </a:stretch>
          </p:blipFill>
          <p:spPr>
            <a:xfrm>
              <a:off x="2077035" y="3356744"/>
              <a:ext cx="4448972" cy="5486400"/>
            </a:xfrm>
            <a:prstGeom prst="rect">
              <a:avLst/>
            </a:prstGeom>
          </p:spPr>
        </p:pic>
      </p:grpSp>
      <p:sp>
        <p:nvSpPr>
          <p:cNvPr id="30" name="TextBox 30"/>
          <p:cNvSpPr txBox="1"/>
          <p:nvPr/>
        </p:nvSpPr>
        <p:spPr>
          <a:xfrm>
            <a:off x="1028696" y="885520"/>
            <a:ext cx="7663806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30"/>
              </a:lnSpc>
            </a:pPr>
            <a:r>
              <a:rPr lang="en-US" sz="7025" spc="140">
                <a:solidFill>
                  <a:srgbClr val="6D5050"/>
                </a:solidFill>
                <a:latin typeface="Aileron Heavy"/>
              </a:rPr>
              <a:t>Contenidos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696" y="2971801"/>
            <a:ext cx="7663806" cy="2171699"/>
            <a:chOff x="0" y="0"/>
            <a:chExt cx="10218408" cy="2895599"/>
          </a:xfrm>
        </p:grpSpPr>
        <p:sp>
          <p:nvSpPr>
            <p:cNvPr id="3" name="TextBox 3"/>
            <p:cNvSpPr txBox="1"/>
            <p:nvPr/>
          </p:nvSpPr>
          <p:spPr>
            <a:xfrm>
              <a:off x="2229339" y="-85725"/>
              <a:ext cx="7989069" cy="29813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99"/>
                </a:lnSpc>
              </a:pPr>
              <a:r>
                <a:rPr lang="en-US" sz="2999" spc="29">
                  <a:solidFill>
                    <a:srgbClr val="3F230F"/>
                  </a:solidFill>
                  <a:latin typeface="Aileron Regular"/>
                </a:rPr>
                <a:t>Una empresa importadora quiere asegurar el precio de la soya  ¿Qué precio le conviene asegurar?</a:t>
              </a:r>
            </a:p>
          </p:txBody>
        </p:sp>
        <p:sp>
          <p:nvSpPr>
            <p:cNvPr id="4" name="AutoShape 4"/>
            <p:cNvSpPr/>
            <p:nvPr/>
          </p:nvSpPr>
          <p:spPr>
            <a:xfrm rot="-10800000">
              <a:off x="0" y="792764"/>
              <a:ext cx="1421555" cy="1310071"/>
            </a:xfrm>
            <a:prstGeom prst="rect">
              <a:avLst/>
            </a:prstGeom>
            <a:solidFill>
              <a:srgbClr val="845523">
                <a:alpha val="9804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028696" y="6482677"/>
            <a:ext cx="7663810" cy="1028700"/>
            <a:chOff x="0" y="0"/>
            <a:chExt cx="10218413" cy="1371600"/>
          </a:xfrm>
        </p:grpSpPr>
        <p:sp>
          <p:nvSpPr>
            <p:cNvPr id="6" name="TextBox 6"/>
            <p:cNvSpPr txBox="1"/>
            <p:nvPr/>
          </p:nvSpPr>
          <p:spPr>
            <a:xfrm>
              <a:off x="2229340" y="-95250"/>
              <a:ext cx="7989073" cy="1466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spc="30">
                  <a:solidFill>
                    <a:srgbClr val="3F230F"/>
                  </a:solidFill>
                  <a:latin typeface="Aileron Regular"/>
                </a:rPr>
                <a:t>Los futuros de soya acaban de pasar un periodo de volatilidad</a:t>
              </a:r>
            </a:p>
          </p:txBody>
        </p:sp>
        <p:sp>
          <p:nvSpPr>
            <p:cNvPr id="7" name="AutoShape 7"/>
            <p:cNvSpPr/>
            <p:nvPr/>
          </p:nvSpPr>
          <p:spPr>
            <a:xfrm rot="-10800000">
              <a:off x="0" y="30764"/>
              <a:ext cx="1421555" cy="1310072"/>
            </a:xfrm>
            <a:prstGeom prst="rect">
              <a:avLst/>
            </a:prstGeom>
            <a:solidFill>
              <a:srgbClr val="845523">
                <a:alpha val="9804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28696" y="7836167"/>
            <a:ext cx="7663810" cy="1028700"/>
            <a:chOff x="0" y="0"/>
            <a:chExt cx="10218413" cy="1371600"/>
          </a:xfrm>
        </p:grpSpPr>
        <p:sp>
          <p:nvSpPr>
            <p:cNvPr id="9" name="TextBox 9"/>
            <p:cNvSpPr txBox="1"/>
            <p:nvPr/>
          </p:nvSpPr>
          <p:spPr>
            <a:xfrm>
              <a:off x="2229340" y="-95250"/>
              <a:ext cx="7989073" cy="1466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spc="30">
                  <a:solidFill>
                    <a:srgbClr val="3F230F"/>
                  </a:solidFill>
                  <a:latin typeface="Aileron Regular"/>
                </a:rPr>
                <a:t>Queremos complementar la simulación precio umbral</a:t>
              </a:r>
            </a:p>
          </p:txBody>
        </p:sp>
        <p:sp>
          <p:nvSpPr>
            <p:cNvPr id="10" name="AutoShape 10"/>
            <p:cNvSpPr/>
            <p:nvPr/>
          </p:nvSpPr>
          <p:spPr>
            <a:xfrm rot="-10800000">
              <a:off x="0" y="30764"/>
              <a:ext cx="1421555" cy="1310072"/>
            </a:xfrm>
            <a:prstGeom prst="rect">
              <a:avLst/>
            </a:prstGeom>
            <a:solidFill>
              <a:srgbClr val="845523">
                <a:alpha val="9804"/>
              </a:srgbClr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/>
          <a:srcRect l="19882" r="31816"/>
          <a:stretch>
            <a:fillRect/>
          </a:stretch>
        </p:blipFill>
        <p:spPr>
          <a:xfrm>
            <a:off x="10935768" y="1028700"/>
            <a:ext cx="5962547" cy="8229600"/>
          </a:xfrm>
          <a:prstGeom prst="rect">
            <a:avLst/>
          </a:prstGeom>
        </p:spPr>
      </p:pic>
      <p:sp>
        <p:nvSpPr>
          <p:cNvPr id="12" name="AutoShape 12"/>
          <p:cNvSpPr/>
          <p:nvPr/>
        </p:nvSpPr>
        <p:spPr>
          <a:xfrm>
            <a:off x="10420038" y="4174337"/>
            <a:ext cx="3926261" cy="1938326"/>
          </a:xfrm>
          <a:prstGeom prst="rect">
            <a:avLst/>
          </a:prstGeom>
          <a:solidFill>
            <a:srgbClr val="845523"/>
          </a:solidFill>
        </p:spPr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181100" y="3639693"/>
            <a:ext cx="710748" cy="770458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0935768" y="4707255"/>
            <a:ext cx="2981274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192">
                <a:solidFill>
                  <a:srgbClr val="FFFFFF"/>
                </a:solidFill>
                <a:latin typeface="Aileron Heavy"/>
              </a:rPr>
              <a:t>PRECIO DEL FUTURO DE SOYA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028696" y="1028700"/>
            <a:ext cx="8512572" cy="2093253"/>
            <a:chOff x="0" y="0"/>
            <a:chExt cx="11350097" cy="2791004"/>
          </a:xfrm>
        </p:grpSpPr>
        <p:sp>
          <p:nvSpPr>
            <p:cNvPr id="16" name="TextBox 16"/>
            <p:cNvSpPr txBox="1"/>
            <p:nvPr/>
          </p:nvSpPr>
          <p:spPr>
            <a:xfrm>
              <a:off x="6" y="0"/>
              <a:ext cx="11350091" cy="1422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430"/>
                </a:lnSpc>
              </a:pPr>
              <a:r>
                <a:rPr lang="en-US" sz="7025" spc="140">
                  <a:solidFill>
                    <a:srgbClr val="3F230F"/>
                  </a:solidFill>
                  <a:latin typeface="Aileron Heavy"/>
                </a:rPr>
                <a:t>Introducción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2034560"/>
              <a:ext cx="11350097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39"/>
                </a:lnSpc>
              </a:pPr>
              <a:endParaRPr/>
            </a:p>
          </p:txBody>
        </p: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181100" y="6659209"/>
            <a:ext cx="710748" cy="770458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181100" y="7965288"/>
            <a:ext cx="710748" cy="77045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402721" y="0"/>
            <a:ext cx="7885279" cy="10287000"/>
          </a:xfrm>
          <a:prstGeom prst="rect">
            <a:avLst/>
          </a:prstGeom>
          <a:solidFill>
            <a:srgbClr val="845523"/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8345321" cy="8701069"/>
            <a:chOff x="0" y="0"/>
            <a:chExt cx="11127094" cy="11601425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t="11415" b="11415"/>
            <a:stretch>
              <a:fillRect/>
            </a:stretch>
          </p:blipFill>
          <p:spPr>
            <a:xfrm>
              <a:off x="0" y="0"/>
              <a:ext cx="11127094" cy="5483212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t="1848" b="39306"/>
            <a:stretch>
              <a:fillRect/>
            </a:stretch>
          </p:blipFill>
          <p:spPr>
            <a:xfrm>
              <a:off x="0" y="6118212"/>
              <a:ext cx="11127094" cy="5483212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538870" y="255752"/>
            <a:ext cx="2955367" cy="1545896"/>
            <a:chOff x="0" y="0"/>
            <a:chExt cx="3940489" cy="2061195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3940489" cy="2061195"/>
            </a:xfrm>
            <a:prstGeom prst="rect">
              <a:avLst/>
            </a:prstGeom>
            <a:solidFill>
              <a:srgbClr val="845523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504128" y="775327"/>
              <a:ext cx="2932232" cy="472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45"/>
                </a:lnSpc>
              </a:pPr>
              <a:r>
                <a:rPr lang="en-US" sz="2175" spc="173">
                  <a:solidFill>
                    <a:srgbClr val="FFFFFF"/>
                  </a:solidFill>
                  <a:latin typeface="Aileron Heavy"/>
                </a:rPr>
                <a:t>VOLATILIDAD</a:t>
              </a:r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1550886" y="2774994"/>
            <a:ext cx="5708414" cy="639435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11550886" y="828302"/>
            <a:ext cx="5708414" cy="1946692"/>
            <a:chOff x="0" y="0"/>
            <a:chExt cx="7611219" cy="2595589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1906"/>
              <a:ext cx="7611219" cy="1533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59"/>
                </a:lnSpc>
              </a:pPr>
              <a:r>
                <a:rPr lang="en-US" sz="3799" spc="140">
                  <a:solidFill>
                    <a:srgbClr val="FFFFFF"/>
                  </a:solidFill>
                  <a:latin typeface="Aileron Regular Bold"/>
                </a:rPr>
                <a:t>Hipótesis del Mercado Fractal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906614"/>
              <a:ext cx="7611219" cy="603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37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1836409" y="3655691"/>
            <a:ext cx="5017903" cy="4556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spc="24">
                <a:solidFill>
                  <a:srgbClr val="3F230F"/>
                </a:solidFill>
                <a:latin typeface="Aileron Regular"/>
              </a:rPr>
              <a:t>El mercado sigue patrones fractales (ondas de Elliot)</a:t>
            </a:r>
          </a:p>
          <a:p>
            <a:pPr>
              <a:lnSpc>
                <a:spcPts val="3600"/>
              </a:lnSpc>
            </a:pPr>
            <a:endParaRPr lang="en-US" sz="2400" spc="24">
              <a:solidFill>
                <a:srgbClr val="3F230F"/>
              </a:solidFill>
              <a:latin typeface="Aileron Regular"/>
            </a:endParaRPr>
          </a:p>
          <a:p>
            <a:pPr>
              <a:lnSpc>
                <a:spcPts val="3600"/>
              </a:lnSpc>
            </a:pPr>
            <a:r>
              <a:rPr lang="en-US" sz="2400" spc="24">
                <a:solidFill>
                  <a:srgbClr val="3F230F"/>
                </a:solidFill>
                <a:latin typeface="Aileron Regular"/>
              </a:rPr>
              <a:t>Estadística no Gaussiana (distribución de Lévy)</a:t>
            </a:r>
          </a:p>
          <a:p>
            <a:pPr>
              <a:lnSpc>
                <a:spcPts val="3600"/>
              </a:lnSpc>
            </a:pPr>
            <a:endParaRPr lang="en-US" sz="2400" spc="24">
              <a:solidFill>
                <a:srgbClr val="3F230F"/>
              </a:solidFill>
              <a:latin typeface="Aileron Regular"/>
            </a:endParaRPr>
          </a:p>
          <a:p>
            <a:pPr>
              <a:lnSpc>
                <a:spcPts val="3600"/>
              </a:lnSpc>
            </a:pPr>
            <a:r>
              <a:rPr lang="en-US" sz="2400" spc="24">
                <a:solidFill>
                  <a:srgbClr val="3F230F"/>
                </a:solidFill>
                <a:latin typeface="Aileron Regular"/>
              </a:rPr>
              <a:t>Es continuamente inestable (Vuelo de Lévy)</a:t>
            </a:r>
          </a:p>
          <a:p>
            <a:pPr>
              <a:lnSpc>
                <a:spcPts val="3600"/>
              </a:lnSpc>
            </a:pPr>
            <a:endParaRPr lang="en-US" sz="2400" spc="24">
              <a:solidFill>
                <a:srgbClr val="3F230F"/>
              </a:solidFill>
              <a:latin typeface="Aileron Regular"/>
            </a:endParaRPr>
          </a:p>
          <a:p>
            <a:pPr>
              <a:lnSpc>
                <a:spcPts val="3600"/>
              </a:lnSpc>
            </a:pPr>
            <a:r>
              <a:rPr lang="en-US" sz="2400" spc="24">
                <a:solidFill>
                  <a:srgbClr val="3F230F"/>
                </a:solidFill>
                <a:latin typeface="Aileron Regular"/>
              </a:rPr>
              <a:t>Proceso no estacionario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023071" y="2117722"/>
            <a:ext cx="12241858" cy="605155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268383" y="200050"/>
            <a:ext cx="9751234" cy="97369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23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994514" y="600075"/>
            <a:ext cx="7264786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810"/>
              </a:lnSpc>
            </a:pPr>
            <a:r>
              <a:rPr lang="en-US" sz="5675" spc="113">
                <a:solidFill>
                  <a:srgbClr val="FFFFFF"/>
                </a:solidFill>
                <a:latin typeface="Aileron Heavy Bold"/>
              </a:rPr>
              <a:t>Precio Umbral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0" y="1609084"/>
            <a:ext cx="5024054" cy="2760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387"/>
              </a:lnSpc>
            </a:pPr>
            <a:r>
              <a:rPr lang="en-US" sz="2925" spc="29">
                <a:solidFill>
                  <a:srgbClr val="FFFFFF"/>
                </a:solidFill>
                <a:latin typeface="Aileron Regular"/>
              </a:rPr>
              <a:t>Residuos cero</a:t>
            </a:r>
          </a:p>
          <a:p>
            <a:pPr algn="r">
              <a:lnSpc>
                <a:spcPts val="4387"/>
              </a:lnSpc>
            </a:pPr>
            <a:r>
              <a:rPr lang="en-US" sz="2925" spc="29">
                <a:solidFill>
                  <a:srgbClr val="FFFFFF"/>
                </a:solidFill>
                <a:latin typeface="Aileron Regular"/>
              </a:rPr>
              <a:t>Consejos sobre residuos cero</a:t>
            </a:r>
          </a:p>
          <a:p>
            <a:pPr algn="r">
              <a:lnSpc>
                <a:spcPts val="4387"/>
              </a:lnSpc>
            </a:pPr>
            <a:r>
              <a:rPr lang="en-US" sz="2925" spc="29">
                <a:solidFill>
                  <a:srgbClr val="FFFFFF"/>
                </a:solidFill>
                <a:latin typeface="Aileron Regular"/>
              </a:rPr>
              <a:t>Datos y cifras</a:t>
            </a:r>
          </a:p>
          <a:p>
            <a:pPr algn="r">
              <a:lnSpc>
                <a:spcPts val="4387"/>
              </a:lnSpc>
            </a:pPr>
            <a:r>
              <a:rPr lang="en-US" sz="2925" spc="29">
                <a:solidFill>
                  <a:srgbClr val="FFFFFF"/>
                </a:solidFill>
                <a:latin typeface="Aileron Regular"/>
              </a:rPr>
              <a:t>Contaminación del océano</a:t>
            </a:r>
          </a:p>
          <a:p>
            <a:pPr algn="r">
              <a:lnSpc>
                <a:spcPts val="4387"/>
              </a:lnSpc>
            </a:pPr>
            <a:r>
              <a:rPr lang="en-US" sz="2925" spc="29">
                <a:solidFill>
                  <a:srgbClr val="FFFFFF"/>
                </a:solidFill>
                <a:latin typeface="Aileron Regular"/>
              </a:rPr>
              <a:t>Qué podemos hacer</a:t>
            </a:r>
          </a:p>
        </p:txBody>
      </p:sp>
      <p:sp>
        <p:nvSpPr>
          <p:cNvPr id="4" name="AutoShape 4"/>
          <p:cNvSpPr/>
          <p:nvPr/>
        </p:nvSpPr>
        <p:spPr>
          <a:xfrm>
            <a:off x="0" y="0"/>
            <a:ext cx="11130697" cy="102870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345706" y="7293888"/>
            <a:ext cx="5344766" cy="265234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-158071" y="600075"/>
            <a:ext cx="10965390" cy="9429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25233" lvl="1" indent="-612617" algn="just">
              <a:lnSpc>
                <a:spcPts val="6810"/>
              </a:lnSpc>
              <a:buFont typeface="Arial"/>
              <a:buChar char="•"/>
            </a:pPr>
            <a:r>
              <a:rPr lang="en-US" sz="5675" spc="113">
                <a:solidFill>
                  <a:srgbClr val="845523"/>
                </a:solidFill>
                <a:latin typeface="Aileron Heavy Bold"/>
              </a:rPr>
              <a:t>Precio de cierre  del 1 de octubre de 2021 al 1 de octubre de 2022</a:t>
            </a:r>
          </a:p>
          <a:p>
            <a:pPr algn="just">
              <a:lnSpc>
                <a:spcPts val="6810"/>
              </a:lnSpc>
            </a:pPr>
            <a:endParaRPr lang="en-US" sz="5675" spc="113">
              <a:solidFill>
                <a:srgbClr val="845523"/>
              </a:solidFill>
              <a:latin typeface="Aileron Heavy Bold"/>
            </a:endParaRPr>
          </a:p>
          <a:p>
            <a:pPr marL="1225233" lvl="1" indent="-612617" algn="just">
              <a:lnSpc>
                <a:spcPts val="6810"/>
              </a:lnSpc>
              <a:buFont typeface="Arial"/>
              <a:buChar char="•"/>
            </a:pPr>
            <a:r>
              <a:rPr lang="en-US" sz="5675" spc="113">
                <a:solidFill>
                  <a:srgbClr val="845523"/>
                </a:solidFill>
                <a:latin typeface="Aileron Heavy"/>
              </a:rPr>
              <a:t>98 días para llegar a enero 2023</a:t>
            </a:r>
          </a:p>
          <a:p>
            <a:pPr algn="just">
              <a:lnSpc>
                <a:spcPts val="6810"/>
              </a:lnSpc>
            </a:pPr>
            <a:endParaRPr lang="en-US" sz="5675" spc="113">
              <a:solidFill>
                <a:srgbClr val="845523"/>
              </a:solidFill>
              <a:latin typeface="Aileron Heavy"/>
            </a:endParaRPr>
          </a:p>
          <a:p>
            <a:pPr marL="1225233" lvl="1" indent="-612617" algn="just">
              <a:lnSpc>
                <a:spcPts val="6810"/>
              </a:lnSpc>
              <a:buFont typeface="Arial"/>
              <a:buChar char="•"/>
            </a:pPr>
            <a:r>
              <a:rPr lang="en-US" sz="5675" spc="113">
                <a:solidFill>
                  <a:srgbClr val="845523"/>
                </a:solidFill>
                <a:latin typeface="Aileron Heavy"/>
              </a:rPr>
              <a:t>Rendimiento logarítmico</a:t>
            </a:r>
          </a:p>
          <a:p>
            <a:pPr algn="just">
              <a:lnSpc>
                <a:spcPts val="6810"/>
              </a:lnSpc>
            </a:pPr>
            <a:endParaRPr lang="en-US" sz="5675" spc="113">
              <a:solidFill>
                <a:srgbClr val="845523"/>
              </a:solidFill>
              <a:latin typeface="Aileron Heavy"/>
            </a:endParaRPr>
          </a:p>
          <a:p>
            <a:pPr marL="1225233" lvl="1" indent="-612617" algn="just">
              <a:lnSpc>
                <a:spcPts val="6810"/>
              </a:lnSpc>
              <a:buFont typeface="Arial"/>
              <a:buChar char="•"/>
            </a:pPr>
            <a:r>
              <a:rPr lang="en-US" sz="5675" spc="113">
                <a:solidFill>
                  <a:srgbClr val="845523"/>
                </a:solidFill>
                <a:latin typeface="Aileron Heavy"/>
              </a:rPr>
              <a:t>Aumento del 1.7% y del 10%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130697" y="2047875"/>
            <a:ext cx="7157303" cy="5012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10"/>
              </a:lnSpc>
              <a:spcBef>
                <a:spcPct val="0"/>
              </a:spcBef>
            </a:pPr>
            <a:r>
              <a:rPr lang="en-US" sz="8940" spc="89">
                <a:solidFill>
                  <a:srgbClr val="E0D5B2"/>
                </a:solidFill>
                <a:latin typeface="Aileron Regular"/>
              </a:rPr>
              <a:t>$1413.13</a:t>
            </a:r>
          </a:p>
          <a:p>
            <a:pPr algn="ctr">
              <a:lnSpc>
                <a:spcPts val="13410"/>
              </a:lnSpc>
              <a:spcBef>
                <a:spcPct val="0"/>
              </a:spcBef>
            </a:pPr>
            <a:r>
              <a:rPr lang="en-US" sz="8940" spc="89">
                <a:solidFill>
                  <a:srgbClr val="E0D5B2"/>
                </a:solidFill>
                <a:latin typeface="Aileron Regular"/>
              </a:rPr>
              <a:t>1.7% - 49.97%</a:t>
            </a:r>
          </a:p>
          <a:p>
            <a:pPr algn="ctr">
              <a:lnSpc>
                <a:spcPts val="13410"/>
              </a:lnSpc>
              <a:spcBef>
                <a:spcPct val="0"/>
              </a:spcBef>
            </a:pPr>
            <a:r>
              <a:rPr lang="en-US" sz="8940" spc="89">
                <a:solidFill>
                  <a:srgbClr val="E0D5B2"/>
                </a:solidFill>
                <a:latin typeface="Aileron Regular"/>
              </a:rPr>
              <a:t>10% - 33.02%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23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478192" y="0"/>
            <a:ext cx="10809808" cy="102870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623" r="623"/>
          <a:stretch>
            <a:fillRect/>
          </a:stretch>
        </p:blipFill>
        <p:spPr>
          <a:xfrm>
            <a:off x="8094207" y="2291659"/>
            <a:ext cx="9577779" cy="2940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742999" y="5451334"/>
            <a:ext cx="10280195" cy="118002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862052" y="5001363"/>
            <a:ext cx="3053468" cy="1744294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028700" y="760804"/>
            <a:ext cx="5338071" cy="4086511"/>
            <a:chOff x="0" y="0"/>
            <a:chExt cx="7117428" cy="5448681"/>
          </a:xfrm>
        </p:grpSpPr>
        <p:sp>
          <p:nvSpPr>
            <p:cNvPr id="7" name="TextBox 7"/>
            <p:cNvSpPr txBox="1"/>
            <p:nvPr/>
          </p:nvSpPr>
          <p:spPr>
            <a:xfrm>
              <a:off x="0" y="-28575"/>
              <a:ext cx="7117428" cy="326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160">
                  <a:solidFill>
                    <a:srgbClr val="FFFFFF"/>
                  </a:solidFill>
                  <a:latin typeface="Aileron Heavy"/>
                </a:rPr>
                <a:t>Caminata Aleatoria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667500"/>
              <a:ext cx="7117428" cy="16611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762"/>
                </a:lnSpc>
              </a:pPr>
              <a:r>
                <a:rPr lang="en-US" sz="7174" spc="71">
                  <a:solidFill>
                    <a:srgbClr val="F9F0CB"/>
                  </a:solidFill>
                  <a:latin typeface="Aileron Regular"/>
                </a:rPr>
                <a:t>$1460.95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478192" y="760804"/>
            <a:ext cx="10839074" cy="1313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0609" lvl="1" indent="-470305">
              <a:lnSpc>
                <a:spcPts val="5228"/>
              </a:lnSpc>
              <a:buFont typeface="Arial"/>
              <a:buChar char="•"/>
            </a:pPr>
            <a:r>
              <a:rPr lang="en-US" sz="4356" spc="161">
                <a:solidFill>
                  <a:srgbClr val="3F230F"/>
                </a:solidFill>
                <a:latin typeface="Aileron Regular Bold"/>
              </a:rPr>
              <a:t>Factores que afectan al precio: volatilidad, clima, oferta, demanda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42999" y="7287915"/>
            <a:ext cx="10839074" cy="197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0609" lvl="1" indent="-470305">
              <a:lnSpc>
                <a:spcPts val="5228"/>
              </a:lnSpc>
              <a:buFont typeface="Arial"/>
              <a:buChar char="•"/>
            </a:pPr>
            <a:r>
              <a:rPr lang="en-US" sz="4356" spc="161">
                <a:solidFill>
                  <a:srgbClr val="3F230F"/>
                </a:solidFill>
                <a:latin typeface="Aileron Regular Bold"/>
              </a:rPr>
              <a:t>Precio del 1 de octubre de 2022: $1360</a:t>
            </a:r>
          </a:p>
          <a:p>
            <a:pPr marL="940609" lvl="1" indent="-470305">
              <a:lnSpc>
                <a:spcPts val="5228"/>
              </a:lnSpc>
              <a:buFont typeface="Arial"/>
              <a:buChar char="•"/>
            </a:pPr>
            <a:r>
              <a:rPr lang="en-US" sz="4356" spc="161">
                <a:solidFill>
                  <a:srgbClr val="3F230F"/>
                </a:solidFill>
                <a:latin typeface="Aileron Regular Bold"/>
              </a:rPr>
              <a:t>14 semanas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35642" y="7221240"/>
            <a:ext cx="6924187" cy="25766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7"/>
              </a:lnSpc>
              <a:spcBef>
                <a:spcPct val="0"/>
              </a:spcBef>
            </a:pPr>
            <a:r>
              <a:rPr lang="en-US" sz="2271" spc="22">
                <a:solidFill>
                  <a:srgbClr val="E0D5B2"/>
                </a:solidFill>
                <a:latin typeface="Aileron Regular"/>
              </a:rPr>
              <a:t>Efecto positivo en el precio por volatilidad  </a:t>
            </a:r>
          </a:p>
          <a:p>
            <a:pPr algn="ctr">
              <a:lnSpc>
                <a:spcPts val="3407"/>
              </a:lnSpc>
              <a:spcBef>
                <a:spcPct val="0"/>
              </a:spcBef>
            </a:pPr>
            <a:r>
              <a:rPr lang="en-US" sz="2271" spc="22">
                <a:solidFill>
                  <a:srgbClr val="E0D5B2"/>
                </a:solidFill>
                <a:latin typeface="Aileron Regular"/>
              </a:rPr>
              <a:t> -Guerra de Ucrania </a:t>
            </a:r>
          </a:p>
          <a:p>
            <a:pPr algn="ctr">
              <a:lnSpc>
                <a:spcPts val="3407"/>
              </a:lnSpc>
              <a:spcBef>
                <a:spcPct val="0"/>
              </a:spcBef>
            </a:pPr>
            <a:r>
              <a:rPr lang="en-US" sz="2271" spc="22">
                <a:solidFill>
                  <a:srgbClr val="E0D5B2"/>
                </a:solidFill>
                <a:latin typeface="Aileron Regular"/>
              </a:rPr>
              <a:t>- Los energéticos se encarezcan</a:t>
            </a:r>
          </a:p>
          <a:p>
            <a:pPr algn="ctr">
              <a:lnSpc>
                <a:spcPts val="3407"/>
              </a:lnSpc>
              <a:spcBef>
                <a:spcPct val="0"/>
              </a:spcBef>
            </a:pPr>
            <a:r>
              <a:rPr lang="en-US" sz="2271" spc="22">
                <a:solidFill>
                  <a:srgbClr val="E0D5B2"/>
                </a:solidFill>
                <a:latin typeface="Aileron Regular"/>
              </a:rPr>
              <a:t>-Inflación </a:t>
            </a:r>
          </a:p>
          <a:p>
            <a:pPr algn="ctr">
              <a:lnSpc>
                <a:spcPts val="3407"/>
              </a:lnSpc>
              <a:spcBef>
                <a:spcPct val="0"/>
              </a:spcBef>
            </a:pPr>
            <a:r>
              <a:rPr lang="en-US" sz="2271" spc="22">
                <a:solidFill>
                  <a:srgbClr val="E0D5B2"/>
                </a:solidFill>
                <a:latin typeface="Aileron Regular"/>
              </a:rPr>
              <a:t>-Expectativas de escasez </a:t>
            </a:r>
          </a:p>
          <a:p>
            <a:pPr algn="ctr">
              <a:lnSpc>
                <a:spcPts val="3407"/>
              </a:lnSpc>
              <a:spcBef>
                <a:spcPct val="0"/>
              </a:spcBef>
            </a:pPr>
            <a:r>
              <a:rPr lang="en-US" sz="2271" spc="22">
                <a:solidFill>
                  <a:srgbClr val="E0D5B2"/>
                </a:solidFill>
                <a:latin typeface="Aileron Regular"/>
              </a:rPr>
              <a:t>-Aumento de la demanda mundial de alimentos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23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823193" y="0"/>
            <a:ext cx="15464807" cy="10287000"/>
          </a:xfrm>
          <a:prstGeom prst="rect">
            <a:avLst/>
          </a:prstGeom>
          <a:solidFill>
            <a:srgbClr val="FFF6CF"/>
          </a:solidFill>
        </p:spPr>
      </p:sp>
      <p:grpSp>
        <p:nvGrpSpPr>
          <p:cNvPr id="3" name="Group 3"/>
          <p:cNvGrpSpPr/>
          <p:nvPr/>
        </p:nvGrpSpPr>
        <p:grpSpPr>
          <a:xfrm rot="-5400000">
            <a:off x="-1711743" y="3371520"/>
            <a:ext cx="7552950" cy="2867311"/>
            <a:chOff x="0" y="0"/>
            <a:chExt cx="10070600" cy="3823081"/>
          </a:xfrm>
        </p:grpSpPr>
        <p:sp>
          <p:nvSpPr>
            <p:cNvPr id="4" name="TextBox 4"/>
            <p:cNvSpPr txBox="1"/>
            <p:nvPr/>
          </p:nvSpPr>
          <p:spPr>
            <a:xfrm>
              <a:off x="0" y="-28575"/>
              <a:ext cx="10070600" cy="1635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160">
                  <a:solidFill>
                    <a:srgbClr val="E0D5B2"/>
                  </a:solidFill>
                  <a:latin typeface="Aileron Heavy"/>
                </a:rPr>
                <a:t>RESULTADOS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041900"/>
              <a:ext cx="10070600" cy="16611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762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-1889604" y="3672152"/>
            <a:ext cx="22825987" cy="625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0"/>
              </a:lnSpc>
              <a:spcBef>
                <a:spcPct val="0"/>
              </a:spcBef>
            </a:pPr>
            <a:r>
              <a:rPr lang="en-US" sz="16800" spc="168">
                <a:solidFill>
                  <a:srgbClr val="000000"/>
                </a:solidFill>
                <a:latin typeface="Aileron Regular"/>
              </a:rPr>
              <a:t>$1413.13</a:t>
            </a:r>
          </a:p>
          <a:p>
            <a:pPr algn="ctr">
              <a:lnSpc>
                <a:spcPts val="25200"/>
              </a:lnSpc>
              <a:spcBef>
                <a:spcPct val="0"/>
              </a:spcBef>
            </a:pPr>
            <a:endParaRPr lang="en-US" sz="16800" spc="168">
              <a:solidFill>
                <a:srgbClr val="000000"/>
              </a:solidFill>
              <a:latin typeface="Aileron Regular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125434" y="7235773"/>
            <a:ext cx="9321475" cy="305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0"/>
              </a:lnSpc>
              <a:spcBef>
                <a:spcPct val="0"/>
              </a:spcBef>
            </a:pPr>
            <a:r>
              <a:rPr lang="en-US" sz="16833" spc="168">
                <a:solidFill>
                  <a:srgbClr val="000000"/>
                </a:solidFill>
                <a:latin typeface="Aileron Regular"/>
              </a:rPr>
              <a:t>$1460.95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-2268993" y="-267343"/>
            <a:ext cx="22825987" cy="625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0"/>
              </a:lnSpc>
              <a:spcBef>
                <a:spcPct val="0"/>
              </a:spcBef>
            </a:pPr>
            <a:r>
              <a:rPr lang="en-US" sz="16800" spc="168">
                <a:solidFill>
                  <a:srgbClr val="845523"/>
                </a:solidFill>
                <a:latin typeface="Aileron Regular"/>
              </a:rPr>
              <a:t>$1360</a:t>
            </a:r>
          </a:p>
          <a:p>
            <a:pPr algn="ctr">
              <a:lnSpc>
                <a:spcPts val="25200"/>
              </a:lnSpc>
              <a:spcBef>
                <a:spcPct val="0"/>
              </a:spcBef>
            </a:pPr>
            <a:endParaRPr lang="en-US" sz="16800" spc="168">
              <a:solidFill>
                <a:srgbClr val="845523"/>
              </a:solidFill>
              <a:latin typeface="Aileron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211939" y="6791835"/>
            <a:ext cx="4622899" cy="929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55"/>
              </a:lnSpc>
            </a:pPr>
            <a:r>
              <a:rPr lang="en-US" sz="5397">
                <a:solidFill>
                  <a:srgbClr val="3F230F"/>
                </a:solidFill>
                <a:latin typeface="sweet purple"/>
              </a:rPr>
              <a:t>CAMINATA ALEATORIA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29315" y="3237738"/>
            <a:ext cx="3588147" cy="929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55"/>
              </a:lnSpc>
            </a:pPr>
            <a:r>
              <a:rPr lang="en-US" sz="5397">
                <a:solidFill>
                  <a:srgbClr val="3F230F"/>
                </a:solidFill>
                <a:latin typeface="sweet purple"/>
              </a:rPr>
              <a:t>PRECIO UMBRAL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33495" y="681439"/>
            <a:ext cx="4325805" cy="1882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55"/>
              </a:lnSpc>
            </a:pPr>
            <a:r>
              <a:rPr lang="en-US" sz="5397">
                <a:solidFill>
                  <a:srgbClr val="3F230F"/>
                </a:solidFill>
                <a:latin typeface="sweet purple"/>
              </a:rPr>
              <a:t>PRECIO 1 DE OCTUBRE DE 2022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23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609084"/>
            <a:ext cx="5024054" cy="2760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387"/>
              </a:lnSpc>
            </a:pPr>
            <a:r>
              <a:rPr lang="en-US" sz="2925" spc="29">
                <a:solidFill>
                  <a:srgbClr val="FFFFFF"/>
                </a:solidFill>
                <a:latin typeface="Aileron Regular"/>
              </a:rPr>
              <a:t>Residuos cero</a:t>
            </a:r>
          </a:p>
          <a:p>
            <a:pPr algn="r">
              <a:lnSpc>
                <a:spcPts val="4387"/>
              </a:lnSpc>
            </a:pPr>
            <a:r>
              <a:rPr lang="en-US" sz="2925" spc="29">
                <a:solidFill>
                  <a:srgbClr val="FFFFFF"/>
                </a:solidFill>
                <a:latin typeface="Aileron Regular"/>
              </a:rPr>
              <a:t>Consejos sobre residuos cero</a:t>
            </a:r>
          </a:p>
          <a:p>
            <a:pPr algn="r">
              <a:lnSpc>
                <a:spcPts val="4387"/>
              </a:lnSpc>
            </a:pPr>
            <a:r>
              <a:rPr lang="en-US" sz="2925" spc="29">
                <a:solidFill>
                  <a:srgbClr val="FFFFFF"/>
                </a:solidFill>
                <a:latin typeface="Aileron Regular"/>
              </a:rPr>
              <a:t>Datos y cifras</a:t>
            </a:r>
          </a:p>
          <a:p>
            <a:pPr algn="r">
              <a:lnSpc>
                <a:spcPts val="4387"/>
              </a:lnSpc>
            </a:pPr>
            <a:r>
              <a:rPr lang="en-US" sz="2925" spc="29">
                <a:solidFill>
                  <a:srgbClr val="FFFFFF"/>
                </a:solidFill>
                <a:latin typeface="Aileron Regular"/>
              </a:rPr>
              <a:t>Contaminación del océano</a:t>
            </a:r>
          </a:p>
          <a:p>
            <a:pPr algn="r">
              <a:lnSpc>
                <a:spcPts val="4387"/>
              </a:lnSpc>
            </a:pPr>
            <a:r>
              <a:rPr lang="en-US" sz="2925" spc="29">
                <a:solidFill>
                  <a:srgbClr val="FFFFFF"/>
                </a:solidFill>
                <a:latin typeface="Aileron Regular"/>
              </a:rPr>
              <a:t>Qué podemos hacer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7612828" cy="490712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01249" y="5483005"/>
            <a:ext cx="6932027" cy="467530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760994" y="3032119"/>
            <a:ext cx="8149631" cy="5367098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4448123" y="1251290"/>
            <a:ext cx="8904381" cy="1219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77"/>
              </a:lnSpc>
            </a:pPr>
            <a:r>
              <a:rPr lang="en-US" sz="7127">
                <a:solidFill>
                  <a:srgbClr val="FFF6CF"/>
                </a:solidFill>
                <a:latin typeface="sweet purple"/>
              </a:rPr>
              <a:t>PRECIO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667262" y="7152849"/>
            <a:ext cx="8904381" cy="1219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77"/>
              </a:lnSpc>
            </a:pPr>
            <a:r>
              <a:rPr lang="en-US" sz="7127">
                <a:solidFill>
                  <a:srgbClr val="FFF6CF"/>
                </a:solidFill>
                <a:latin typeface="sweet purple"/>
              </a:rPr>
              <a:t>1.7%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83619" y="1234413"/>
            <a:ext cx="8904381" cy="1219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77"/>
              </a:lnSpc>
            </a:pPr>
            <a:r>
              <a:rPr lang="en-US" sz="7127">
                <a:solidFill>
                  <a:srgbClr val="F9F0CB"/>
                </a:solidFill>
                <a:latin typeface="sweet purple"/>
              </a:rPr>
              <a:t>10%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647</Words>
  <Application>Microsoft Office PowerPoint</Application>
  <PresentationFormat>Personalizado</PresentationFormat>
  <Paragraphs>82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Aileron Heavy Bold</vt:lpstr>
      <vt:lpstr>sweet purple</vt:lpstr>
      <vt:lpstr>Aileron Heavy</vt:lpstr>
      <vt:lpstr>Arial</vt:lpstr>
      <vt:lpstr>Aileron Regular Bold</vt:lpstr>
      <vt:lpstr>Aileron Regular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ProyectoModulo2_LomelíA_MartínezC_PérezCortésE</dc:title>
  <cp:lastModifiedBy>Carolina Martinez</cp:lastModifiedBy>
  <cp:revision>3</cp:revision>
  <dcterms:created xsi:type="dcterms:W3CDTF">2006-08-16T00:00:00Z</dcterms:created>
  <dcterms:modified xsi:type="dcterms:W3CDTF">2022-11-03T00:43:10Z</dcterms:modified>
  <dc:identifier>DAFQt-RZ_-8</dc:identifier>
</cp:coreProperties>
</file>

<file path=docProps/thumbnail.jpeg>
</file>